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Canva Sans" panose="020B0604020202020204" charset="0"/>
      <p:regular r:id="rId16"/>
    </p:embeddedFont>
    <p:embeddedFont>
      <p:font typeface="Canva Sans Bold" panose="020B0604020202020204" charset="0"/>
      <p:regular r:id="rId17"/>
    </p:embeddedFont>
    <p:embeddedFont>
      <p:font typeface="IBM Plex Serif" panose="02060503050406000203" pitchFamily="18" charset="0"/>
      <p:regular r:id="rId18"/>
    </p:embeddedFont>
    <p:embeddedFont>
      <p:font typeface="IBM Plex Serif Bold" panose="020B0604020202020204" charset="0"/>
      <p:regular r:id="rId19"/>
    </p:embeddedFont>
    <p:embeddedFont>
      <p:font typeface="IBM Plex Serif Bold Italics" panose="020B0604020202020204" charset="0"/>
      <p:regular r:id="rId20"/>
    </p:embeddedFont>
    <p:embeddedFont>
      <p:font typeface="IBM Plex Serif Italics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86A76F-3B11-45CB-8C1A-BC557DD2F32C}" v="8" dt="2025-08-20T16:34:57.3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04" autoAdjust="0"/>
  </p:normalViewPr>
  <p:slideViewPr>
    <p:cSldViewPr>
      <p:cViewPr>
        <p:scale>
          <a:sx n="66" d="100"/>
          <a:sy n="66" d="100"/>
        </p:scale>
        <p:origin x="1014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yna Ioganson" userId="9e23890a-a6c2-4d9e-930f-cb47a5dd1546" providerId="ADAL" clId="{BB86A76F-3B11-45CB-8C1A-BC557DD2F32C}"/>
    <pc:docChg chg="undo custSel modSld">
      <pc:chgData name="Iryna Ioganson" userId="9e23890a-a6c2-4d9e-930f-cb47a5dd1546" providerId="ADAL" clId="{BB86A76F-3B11-45CB-8C1A-BC557DD2F32C}" dt="2025-08-20T16:34:58.268" v="61" actId="6549"/>
      <pc:docMkLst>
        <pc:docMk/>
      </pc:docMkLst>
      <pc:sldChg chg="modSp mod">
        <pc:chgData name="Iryna Ioganson" userId="9e23890a-a6c2-4d9e-930f-cb47a5dd1546" providerId="ADAL" clId="{BB86A76F-3B11-45CB-8C1A-BC557DD2F32C}" dt="2025-08-20T16:32:22.219" v="10" actId="20577"/>
        <pc:sldMkLst>
          <pc:docMk/>
          <pc:sldMk cId="0" sldId="256"/>
        </pc:sldMkLst>
        <pc:spChg chg="mod">
          <ac:chgData name="Iryna Ioganson" userId="9e23890a-a6c2-4d9e-930f-cb47a5dd1546" providerId="ADAL" clId="{BB86A76F-3B11-45CB-8C1A-BC557DD2F32C}" dt="2025-08-20T16:32:22.219" v="10" actId="20577"/>
          <ac:spMkLst>
            <pc:docMk/>
            <pc:sldMk cId="0" sldId="256"/>
            <ac:spMk id="7" creationId="{00000000-0000-0000-0000-000000000000}"/>
          </ac:spMkLst>
        </pc:spChg>
      </pc:sldChg>
      <pc:sldChg chg="modSp mod">
        <pc:chgData name="Iryna Ioganson" userId="9e23890a-a6c2-4d9e-930f-cb47a5dd1546" providerId="ADAL" clId="{BB86A76F-3B11-45CB-8C1A-BC557DD2F32C}" dt="2025-08-20T16:33:49.031" v="41" actId="6549"/>
        <pc:sldMkLst>
          <pc:docMk/>
          <pc:sldMk cId="0" sldId="261"/>
        </pc:sldMkLst>
        <pc:spChg chg="mod">
          <ac:chgData name="Iryna Ioganson" userId="9e23890a-a6c2-4d9e-930f-cb47a5dd1546" providerId="ADAL" clId="{BB86A76F-3B11-45CB-8C1A-BC557DD2F32C}" dt="2025-08-20T16:33:49.031" v="41" actId="6549"/>
          <ac:spMkLst>
            <pc:docMk/>
            <pc:sldMk cId="0" sldId="261"/>
            <ac:spMk id="8" creationId="{00000000-0000-0000-0000-000000000000}"/>
          </ac:spMkLst>
        </pc:spChg>
      </pc:sldChg>
      <pc:sldChg chg="modSp mod">
        <pc:chgData name="Iryna Ioganson" userId="9e23890a-a6c2-4d9e-930f-cb47a5dd1546" providerId="ADAL" clId="{BB86A76F-3B11-45CB-8C1A-BC557DD2F32C}" dt="2025-08-20T16:34:58.268" v="61" actId="6549"/>
        <pc:sldMkLst>
          <pc:docMk/>
          <pc:sldMk cId="0" sldId="266"/>
        </pc:sldMkLst>
        <pc:spChg chg="mod">
          <ac:chgData name="Iryna Ioganson" userId="9e23890a-a6c2-4d9e-930f-cb47a5dd1546" providerId="ADAL" clId="{BB86A76F-3B11-45CB-8C1A-BC557DD2F32C}" dt="2025-08-20T16:34:58.268" v="61" actId="6549"/>
          <ac:spMkLst>
            <pc:docMk/>
            <pc:sldMk cId="0" sldId="266"/>
            <ac:spMk id="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hyperlink" Target="https://www.onecityconnect.ca/en/my-employment/cupe-1015.aspx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1015.cupe.ca/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onecityconnect.ca/en/my-employment/cupe-1015.aspx" TargetMode="External"/><Relationship Id="rId5" Type="http://schemas.openxmlformats.org/officeDocument/2006/relationships/hyperlink" Target="https://1015.cupe.ca/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576310" y="9079230"/>
            <a:ext cx="5588773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662490" y="3725423"/>
            <a:ext cx="10963021" cy="2587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sz="9999" spc="-399">
                <a:solidFill>
                  <a:srgbClr val="36211B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WELCOME NEW MEMBERS!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9910777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31929" b="-11023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4257638" y="0"/>
            <a:ext cx="9772724" cy="3043152"/>
          </a:xfrm>
          <a:custGeom>
            <a:avLst/>
            <a:gdLst/>
            <a:ahLst/>
            <a:cxnLst/>
            <a:rect l="l" t="t" r="r" b="b"/>
            <a:pathLst>
              <a:path w="9772724" h="3043152">
                <a:moveTo>
                  <a:pt x="0" y="0"/>
                </a:moveTo>
                <a:lnTo>
                  <a:pt x="9772724" y="0"/>
                </a:lnTo>
                <a:lnTo>
                  <a:pt x="9772724" y="3043152"/>
                </a:lnTo>
                <a:lnTo>
                  <a:pt x="0" y="30431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3031537" y="6719094"/>
            <a:ext cx="12224926" cy="1397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20"/>
              </a:lnSpc>
            </a:pPr>
            <a:r>
              <a:rPr lang="en-US" sz="4014" b="1" i="1" spc="-160">
                <a:solidFill>
                  <a:srgbClr val="36211B"/>
                </a:solidFill>
                <a:latin typeface="IBM Plex Serif Bold Italics"/>
                <a:ea typeface="IBM Plex Serif Bold Italics"/>
                <a:cs typeface="IBM Plex Serif Bold Italics"/>
                <a:sym typeface="IBM Plex Serif Bold Italics"/>
              </a:rPr>
              <a:t>Purpose: </a:t>
            </a:r>
            <a:r>
              <a:rPr lang="en-US" sz="4014" i="1" spc="-160">
                <a:solidFill>
                  <a:srgbClr val="36211B"/>
                </a:solidFill>
                <a:latin typeface="IBM Plex Serif Italics"/>
                <a:ea typeface="IBM Plex Serif Italics"/>
                <a:cs typeface="IBM Plex Serif Italics"/>
                <a:sym typeface="IBM Plex Serif Italics"/>
              </a:rPr>
              <a:t>Understand your rights, responsibilities, </a:t>
            </a:r>
          </a:p>
          <a:p>
            <a:pPr algn="ctr">
              <a:lnSpc>
                <a:spcPts val="5620"/>
              </a:lnSpc>
            </a:pPr>
            <a:r>
              <a:rPr lang="en-US" sz="4014" i="1" spc="-160">
                <a:solidFill>
                  <a:srgbClr val="36211B"/>
                </a:solidFill>
                <a:latin typeface="IBM Plex Serif Italics"/>
                <a:ea typeface="IBM Plex Serif Italics"/>
                <a:cs typeface="IBM Plex Serif Italics"/>
                <a:sym typeface="IBM Plex Serif Italics"/>
              </a:rPr>
              <a:t>and union support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256463" y="9220200"/>
            <a:ext cx="2743768" cy="406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-48" dirty="0">
                <a:solidFill>
                  <a:srgbClr val="36211B"/>
                </a:solidFill>
                <a:latin typeface="Canva Sans"/>
                <a:ea typeface="Canva Sans"/>
                <a:cs typeface="Canva Sans"/>
                <a:sym typeface="Canva Sans"/>
              </a:rPr>
              <a:t>August 20, 2025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31929" b="-11023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626120" y="1788378"/>
            <a:ext cx="9546226" cy="7469922"/>
          </a:xfrm>
          <a:custGeom>
            <a:avLst/>
            <a:gdLst/>
            <a:ahLst/>
            <a:cxnLst/>
            <a:rect l="l" t="t" r="r" b="b"/>
            <a:pathLst>
              <a:path w="9546226" h="7469922">
                <a:moveTo>
                  <a:pt x="0" y="0"/>
                </a:moveTo>
                <a:lnTo>
                  <a:pt x="9546226" y="0"/>
                </a:lnTo>
                <a:lnTo>
                  <a:pt x="9546226" y="7469922"/>
                </a:lnTo>
                <a:lnTo>
                  <a:pt x="0" y="74699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5445400" y="9409244"/>
            <a:ext cx="2098436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-48">
                <a:solidFill>
                  <a:srgbClr val="36211B"/>
                </a:solidFill>
                <a:latin typeface="Canva Sans"/>
                <a:ea typeface="Canva Sans"/>
                <a:cs typeface="Canva Sans"/>
                <a:sym typeface="Canva Sans"/>
              </a:rPr>
              <a:t>10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9170" y="571500"/>
            <a:ext cx="7116897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 spc="-240">
                <a:solidFill>
                  <a:srgbClr val="36211B"/>
                </a:solidFill>
                <a:latin typeface="IBM Plex Serif Bold"/>
                <a:ea typeface="IBM Plex Serif Bold"/>
                <a:cs typeface="IBM Plex Serif Bold"/>
                <a:sym typeface="IBM Plex Serif Bold"/>
              </a:rPr>
              <a:t>UNION MEETINGS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0267" y="2326114"/>
            <a:ext cx="8415852" cy="561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 spc="-79">
                <a:solidFill>
                  <a:srgbClr val="36211B"/>
                </a:solidFill>
                <a:latin typeface="Canva Sans"/>
                <a:ea typeface="Canva Sans"/>
                <a:cs typeface="Canva Sans"/>
                <a:sym typeface="Canva Sans"/>
              </a:rPr>
              <a:t>Monthly Every second Thursday at 6:00pm</a:t>
            </a:r>
          </a:p>
          <a:p>
            <a:pPr marL="863599" lvl="1" indent="-431800" algn="l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 spc="-79">
                <a:solidFill>
                  <a:srgbClr val="36211B"/>
                </a:solidFill>
                <a:latin typeface="Canva Sans"/>
                <a:ea typeface="Canva Sans"/>
                <a:cs typeface="Canva Sans"/>
                <a:sym typeface="Canva Sans"/>
              </a:rPr>
              <a:t>No meetings in July and August</a:t>
            </a:r>
          </a:p>
          <a:p>
            <a:pPr marL="863599" lvl="1" indent="-431800" algn="l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 spc="-79">
                <a:solidFill>
                  <a:srgbClr val="36211B"/>
                </a:solidFill>
                <a:latin typeface="Canva Sans"/>
                <a:ea typeface="Canva Sans"/>
                <a:cs typeface="Canva Sans"/>
                <a:sym typeface="Canva Sans"/>
              </a:rPr>
              <a:t>Meetings are held in person at the Lloydminster Home Inn &amp; Suites (the east side of the City and online via zoom</a:t>
            </a:r>
          </a:p>
          <a:p>
            <a:pPr marL="863599" lvl="1" indent="-431800" algn="l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 spc="-79">
                <a:solidFill>
                  <a:srgbClr val="36211B"/>
                </a:solidFill>
                <a:latin typeface="Canva Sans"/>
                <a:ea typeface="Canva Sans"/>
                <a:cs typeface="Canva Sans"/>
                <a:sym typeface="Canva Sans"/>
              </a:rPr>
              <a:t>Prize draws and snacks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31929" b="-11023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2066477" y="1476151"/>
            <a:ext cx="4143605" cy="2258013"/>
          </a:xfrm>
          <a:custGeom>
            <a:avLst/>
            <a:gdLst/>
            <a:ahLst/>
            <a:cxnLst/>
            <a:rect l="l" t="t" r="r" b="b"/>
            <a:pathLst>
              <a:path w="4143605" h="2258013">
                <a:moveTo>
                  <a:pt x="0" y="0"/>
                </a:moveTo>
                <a:lnTo>
                  <a:pt x="4143605" y="0"/>
                </a:lnTo>
                <a:lnTo>
                  <a:pt x="4143605" y="2258013"/>
                </a:lnTo>
                <a:lnTo>
                  <a:pt x="0" y="22580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61" r="-23484" b="-417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5160864" y="8862060"/>
            <a:ext cx="2098436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-48">
                <a:solidFill>
                  <a:srgbClr val="36211B"/>
                </a:solidFill>
                <a:latin typeface="Canva Sans"/>
                <a:ea typeface="Canva Sans"/>
                <a:cs typeface="Canva Sans"/>
                <a:sym typeface="Canva Sans"/>
              </a:rPr>
              <a:t>11</a:t>
            </a:r>
          </a:p>
        </p:txBody>
      </p:sp>
      <p:sp>
        <p:nvSpPr>
          <p:cNvPr id="5" name="Freeform 5"/>
          <p:cNvSpPr/>
          <p:nvPr/>
        </p:nvSpPr>
        <p:spPr>
          <a:xfrm>
            <a:off x="12066477" y="4159408"/>
            <a:ext cx="4143605" cy="2258013"/>
          </a:xfrm>
          <a:custGeom>
            <a:avLst/>
            <a:gdLst/>
            <a:ahLst/>
            <a:cxnLst/>
            <a:rect l="l" t="t" r="r" b="b"/>
            <a:pathLst>
              <a:path w="4143605" h="2258013">
                <a:moveTo>
                  <a:pt x="0" y="0"/>
                </a:moveTo>
                <a:lnTo>
                  <a:pt x="4143605" y="0"/>
                </a:lnTo>
                <a:lnTo>
                  <a:pt x="4143605" y="2258014"/>
                </a:lnTo>
                <a:lnTo>
                  <a:pt x="0" y="22580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226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066477" y="6842666"/>
            <a:ext cx="4143605" cy="2258013"/>
          </a:xfrm>
          <a:custGeom>
            <a:avLst/>
            <a:gdLst/>
            <a:ahLst/>
            <a:cxnLst/>
            <a:rect l="l" t="t" r="r" b="b"/>
            <a:pathLst>
              <a:path w="4143605" h="2258013">
                <a:moveTo>
                  <a:pt x="0" y="0"/>
                </a:moveTo>
                <a:lnTo>
                  <a:pt x="4143605" y="0"/>
                </a:lnTo>
                <a:lnTo>
                  <a:pt x="4143605" y="2258013"/>
                </a:lnTo>
                <a:lnTo>
                  <a:pt x="0" y="22580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7716" b="-8771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5217864" y="9532632"/>
            <a:ext cx="5588773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618812" y="2236493"/>
            <a:ext cx="10187825" cy="7494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2508" lvl="1" indent="-381254">
              <a:lnSpc>
                <a:spcPts val="4944"/>
              </a:lnSpc>
              <a:buAutoNum type="arabicPeriod"/>
            </a:pPr>
            <a:r>
              <a:rPr lang="en-US" sz="3531" spc="-141" dirty="0">
                <a:solidFill>
                  <a:srgbClr val="36211B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 CUPE 1015 Website: </a:t>
            </a:r>
            <a:r>
              <a:rPr lang="en-US" sz="3531" spc="-141" dirty="0">
                <a:solidFill>
                  <a:srgbClr val="36211B"/>
                </a:solidFill>
                <a:latin typeface="IBM Plex Serif"/>
                <a:ea typeface="IBM Plex Serif"/>
                <a:cs typeface="IBM Plex Serif"/>
                <a:sym typeface="IBM Plex Serif"/>
                <a:hlinkClick r:id="rId6"/>
              </a:rPr>
              <a:t>https://1015.cupe.ca/</a:t>
            </a:r>
            <a:endParaRPr lang="en-US" sz="3531" spc="-141" dirty="0">
              <a:solidFill>
                <a:srgbClr val="36211B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  <a:p>
            <a:pPr marL="762508" lvl="1" indent="-381254">
              <a:lnSpc>
                <a:spcPts val="4944"/>
              </a:lnSpc>
              <a:buAutoNum type="arabicPeriod"/>
            </a:pPr>
            <a:r>
              <a:rPr lang="en-US" sz="3531" spc="-141" dirty="0">
                <a:solidFill>
                  <a:srgbClr val="36211B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Bulletin board </a:t>
            </a:r>
          </a:p>
          <a:p>
            <a:pPr algn="l">
              <a:lnSpc>
                <a:spcPts val="4944"/>
              </a:lnSpc>
            </a:pPr>
            <a:r>
              <a:rPr lang="en-US" sz="3531" spc="-141" dirty="0">
                <a:solidFill>
                  <a:srgbClr val="36211B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All facilities have a</a:t>
            </a:r>
            <a:r>
              <a:rPr lang="en-US" sz="3531" b="1" spc="-141" dirty="0">
                <a:solidFill>
                  <a:srgbClr val="36211B"/>
                </a:solidFill>
                <a:latin typeface="IBM Plex Serif Bold"/>
                <a:ea typeface="IBM Plex Serif Bold"/>
                <a:cs typeface="IBM Plex Serif Bold"/>
                <a:sym typeface="IBM Plex Serif Bold"/>
              </a:rPr>
              <a:t> </a:t>
            </a:r>
            <a:r>
              <a:rPr lang="en-US" sz="3531" spc="-141" dirty="0">
                <a:solidFill>
                  <a:srgbClr val="36211B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bulletin board for your Local </a:t>
            </a:r>
          </a:p>
          <a:p>
            <a:pPr algn="l">
              <a:lnSpc>
                <a:spcPts val="4944"/>
              </a:lnSpc>
            </a:pPr>
            <a:r>
              <a:rPr lang="en-US" sz="3531" spc="-141" dirty="0">
                <a:solidFill>
                  <a:srgbClr val="36211B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• Contact list for the executive and stewards</a:t>
            </a:r>
          </a:p>
          <a:p>
            <a:pPr algn="l">
              <a:lnSpc>
                <a:spcPts val="4944"/>
              </a:lnSpc>
            </a:pPr>
            <a:r>
              <a:rPr lang="en-US" sz="3531" spc="-141" dirty="0">
                <a:solidFill>
                  <a:srgbClr val="36211B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• Union meeting posters</a:t>
            </a:r>
          </a:p>
          <a:p>
            <a:pPr algn="l">
              <a:lnSpc>
                <a:spcPts val="4944"/>
              </a:lnSpc>
            </a:pPr>
            <a:r>
              <a:rPr lang="en-US" sz="3531" spc="-141" dirty="0">
                <a:solidFill>
                  <a:srgbClr val="36211B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• Job postings</a:t>
            </a:r>
          </a:p>
          <a:p>
            <a:pPr algn="l">
              <a:lnSpc>
                <a:spcPts val="4944"/>
              </a:lnSpc>
            </a:pPr>
            <a:r>
              <a:rPr lang="en-US" sz="3531" spc="-141" dirty="0">
                <a:solidFill>
                  <a:srgbClr val="36211B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    2. Local 1015 email, phone</a:t>
            </a:r>
          </a:p>
          <a:p>
            <a:pPr algn="l">
              <a:lnSpc>
                <a:spcPts val="4944"/>
              </a:lnSpc>
            </a:pPr>
            <a:r>
              <a:rPr lang="en-US" sz="3531" spc="-141" dirty="0">
                <a:solidFill>
                  <a:srgbClr val="36211B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    3. CUPE National website: cupe.ca</a:t>
            </a:r>
          </a:p>
          <a:p>
            <a:pPr algn="l">
              <a:lnSpc>
                <a:spcPts val="4944"/>
              </a:lnSpc>
            </a:pPr>
            <a:r>
              <a:rPr lang="en-US" sz="3531" spc="-141" dirty="0">
                <a:solidFill>
                  <a:srgbClr val="36211B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    4. CUPE Alberta website: alberta.cupe.ca</a:t>
            </a:r>
          </a:p>
          <a:p>
            <a:pPr algn="l">
              <a:lnSpc>
                <a:spcPts val="4944"/>
              </a:lnSpc>
            </a:pPr>
            <a:r>
              <a:rPr lang="en-US" sz="3531" spc="-141" dirty="0">
                <a:solidFill>
                  <a:srgbClr val="36211B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    5. </a:t>
            </a:r>
            <a:r>
              <a:rPr lang="en-US" sz="3531" spc="-141" dirty="0" err="1">
                <a:solidFill>
                  <a:srgbClr val="36211B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OneCityConnect</a:t>
            </a:r>
            <a:r>
              <a:rPr lang="en-US" sz="3531" spc="-141" dirty="0">
                <a:solidFill>
                  <a:srgbClr val="36211B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: </a:t>
            </a:r>
            <a:r>
              <a:rPr lang="en-US" sz="3531" u="sng" spc="-141" dirty="0">
                <a:solidFill>
                  <a:srgbClr val="36211B"/>
                </a:solidFill>
                <a:latin typeface="IBM Plex Serif"/>
                <a:ea typeface="IBM Plex Serif"/>
                <a:cs typeface="IBM Plex Serif"/>
                <a:sym typeface="IBM Plex Serif"/>
                <a:hlinkClick r:id="rId7" tooltip="https://www.onecityconnect.ca/en/my-employment/cupe-1015.aspx"/>
              </a:rPr>
              <a:t>My Employment/Cupe1015</a:t>
            </a:r>
          </a:p>
          <a:p>
            <a:pPr algn="l">
              <a:lnSpc>
                <a:spcPts val="4238"/>
              </a:lnSpc>
            </a:pPr>
            <a:endParaRPr lang="en-US" sz="3531" u="sng" spc="-141" dirty="0">
              <a:solidFill>
                <a:srgbClr val="36211B"/>
              </a:solidFill>
              <a:latin typeface="IBM Plex Serif"/>
              <a:ea typeface="IBM Plex Serif"/>
              <a:cs typeface="IBM Plex Serif"/>
              <a:sym typeface="IBM Plex Serif"/>
              <a:hlinkClick r:id="rId7" tooltip="https://www.onecityconnect.ca/en/my-employment/cupe-1015.aspx"/>
            </a:endParaRPr>
          </a:p>
          <a:p>
            <a:pPr algn="l">
              <a:lnSpc>
                <a:spcPts val="5650"/>
              </a:lnSpc>
            </a:pPr>
            <a:r>
              <a:rPr lang="en-US" sz="4036" b="1" spc="-161" dirty="0">
                <a:solidFill>
                  <a:srgbClr val="36211B"/>
                </a:solidFill>
                <a:latin typeface="IBM Plex Serif Bold"/>
                <a:ea typeface="IBM Plex Serif Bold"/>
                <a:cs typeface="IBM Plex Serif Bold"/>
                <a:sym typeface="IBM Plex Serif Bold"/>
              </a:rPr>
              <a:t>Stay connected and updated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302505" y="534988"/>
            <a:ext cx="7840580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b="1" spc="-240">
                <a:solidFill>
                  <a:srgbClr val="36211B"/>
                </a:solidFill>
                <a:latin typeface="IBM Plex Serif Bold"/>
                <a:ea typeface="IBM Plex Serif Bold"/>
                <a:cs typeface="IBM Plex Serif Bold"/>
                <a:sym typeface="IBM Plex Serif Bold"/>
              </a:rPr>
              <a:t>Contacts &amp; Resources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31929" b="-11023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803494" y="781127"/>
            <a:ext cx="11301259" cy="4181466"/>
          </a:xfrm>
          <a:custGeom>
            <a:avLst/>
            <a:gdLst/>
            <a:ahLst/>
            <a:cxnLst/>
            <a:rect l="l" t="t" r="r" b="b"/>
            <a:pathLst>
              <a:path w="11301259" h="4181466">
                <a:moveTo>
                  <a:pt x="0" y="0"/>
                </a:moveTo>
                <a:lnTo>
                  <a:pt x="11301259" y="0"/>
                </a:lnTo>
                <a:lnTo>
                  <a:pt x="11301259" y="4181465"/>
                </a:lnTo>
                <a:lnTo>
                  <a:pt x="0" y="41814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670447" y="6503816"/>
            <a:ext cx="3382263" cy="3427006"/>
          </a:xfrm>
          <a:custGeom>
            <a:avLst/>
            <a:gdLst/>
            <a:ahLst/>
            <a:cxnLst/>
            <a:rect l="l" t="t" r="r" b="b"/>
            <a:pathLst>
              <a:path w="3382263" h="3427006">
                <a:moveTo>
                  <a:pt x="0" y="0"/>
                </a:moveTo>
                <a:lnTo>
                  <a:pt x="3382263" y="0"/>
                </a:lnTo>
                <a:lnTo>
                  <a:pt x="3382263" y="3427006"/>
                </a:lnTo>
                <a:lnTo>
                  <a:pt x="0" y="34270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61" r="-66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7430497" y="6503816"/>
            <a:ext cx="3427006" cy="3427006"/>
          </a:xfrm>
          <a:custGeom>
            <a:avLst/>
            <a:gdLst/>
            <a:ahLst/>
            <a:cxnLst/>
            <a:rect l="l" t="t" r="r" b="b"/>
            <a:pathLst>
              <a:path w="3427006" h="3427006">
                <a:moveTo>
                  <a:pt x="0" y="0"/>
                </a:moveTo>
                <a:lnTo>
                  <a:pt x="3427006" y="0"/>
                </a:lnTo>
                <a:lnTo>
                  <a:pt x="3427006" y="3427006"/>
                </a:lnTo>
                <a:lnTo>
                  <a:pt x="0" y="34270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3973913" y="6503816"/>
            <a:ext cx="3382263" cy="3427006"/>
          </a:xfrm>
          <a:custGeom>
            <a:avLst/>
            <a:gdLst/>
            <a:ahLst/>
            <a:cxnLst/>
            <a:rect l="l" t="t" r="r" b="b"/>
            <a:pathLst>
              <a:path w="3382263" h="3427006">
                <a:moveTo>
                  <a:pt x="0" y="0"/>
                </a:moveTo>
                <a:lnTo>
                  <a:pt x="3382263" y="0"/>
                </a:lnTo>
                <a:lnTo>
                  <a:pt x="3382263" y="3427006"/>
                </a:lnTo>
                <a:lnTo>
                  <a:pt x="0" y="34270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61" r="-66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5160864" y="8862060"/>
            <a:ext cx="2098436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-48">
                <a:solidFill>
                  <a:srgbClr val="36211B"/>
                </a:solidFill>
                <a:latin typeface="Canva Sans"/>
                <a:ea typeface="Canva Sans"/>
                <a:cs typeface="Canva Sans"/>
                <a:sym typeface="Canva Sans"/>
              </a:rPr>
              <a:t>6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6450" y="1951196"/>
            <a:ext cx="6186626" cy="3838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spc="-120">
                <a:solidFill>
                  <a:srgbClr val="36211B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CUPE Alberta website for more information, or use the app Endless Savings and More. </a:t>
            </a:r>
          </a:p>
          <a:p>
            <a:pPr algn="l">
              <a:lnSpc>
                <a:spcPts val="4200"/>
              </a:lnSpc>
            </a:pPr>
            <a:r>
              <a:rPr lang="en-US" sz="3000" spc="-120">
                <a:solidFill>
                  <a:srgbClr val="36211B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Just show your membership card!</a:t>
            </a:r>
          </a:p>
          <a:p>
            <a:pPr algn="l">
              <a:lnSpc>
                <a:spcPts val="4200"/>
              </a:lnSpc>
            </a:pPr>
            <a:r>
              <a:rPr lang="en-US" sz="3000" spc="-120">
                <a:solidFill>
                  <a:srgbClr val="36211B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•App available on the App Store and Google Play, code is </a:t>
            </a:r>
            <a:r>
              <a:rPr lang="en-US" sz="3000" b="1" spc="-120">
                <a:solidFill>
                  <a:srgbClr val="36211B"/>
                </a:solidFill>
                <a:latin typeface="IBM Plex Serif Bold"/>
                <a:ea typeface="IBM Plex Serif Bold"/>
                <a:cs typeface="IBM Plex Serif Bold"/>
                <a:sym typeface="IBM Plex Serif Bold"/>
              </a:rPr>
              <a:t>CupeAB</a:t>
            </a:r>
          </a:p>
          <a:p>
            <a:pPr algn="l">
              <a:lnSpc>
                <a:spcPts val="5264"/>
              </a:lnSpc>
            </a:pPr>
            <a:endParaRPr lang="en-US" sz="3000" b="1" spc="-120">
              <a:solidFill>
                <a:srgbClr val="36211B"/>
              </a:solidFill>
              <a:latin typeface="IBM Plex Serif Bold"/>
              <a:ea typeface="IBM Plex Serif Bold"/>
              <a:cs typeface="IBM Plex Serif Bold"/>
              <a:sym typeface="IBM Plex Serif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5310346"/>
            <a:ext cx="243399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spc="-60">
                <a:solidFill>
                  <a:srgbClr val="36211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CUPE AB Link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836753" y="5310346"/>
            <a:ext cx="261449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spc="-60">
                <a:solidFill>
                  <a:srgbClr val="36211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App Store Link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191170" y="5310346"/>
            <a:ext cx="2947749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spc="-60">
                <a:solidFill>
                  <a:srgbClr val="36211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Google Play Link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0" y="490532"/>
            <a:ext cx="6656238" cy="1349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8"/>
              </a:lnSpc>
              <a:spcBef>
                <a:spcPct val="0"/>
              </a:spcBef>
            </a:pPr>
            <a:r>
              <a:rPr lang="en-US" sz="3863" b="1" spc="-77">
                <a:solidFill>
                  <a:srgbClr val="36211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Discounts for CUPE members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006317" y="9534582"/>
            <a:ext cx="2098436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-48">
                <a:solidFill>
                  <a:srgbClr val="36211B"/>
                </a:solidFill>
                <a:latin typeface="Canva Sans"/>
                <a:ea typeface="Canva Sans"/>
                <a:cs typeface="Canva Sans"/>
                <a:sym typeface="Canva Sans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31929" b="-11023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3576310" y="9079230"/>
            <a:ext cx="5588773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8698552" y="1028700"/>
            <a:ext cx="9407103" cy="7596236"/>
          </a:xfrm>
          <a:custGeom>
            <a:avLst/>
            <a:gdLst/>
            <a:ahLst/>
            <a:cxnLst/>
            <a:rect l="l" t="t" r="r" b="b"/>
            <a:pathLst>
              <a:path w="9407103" h="7596236">
                <a:moveTo>
                  <a:pt x="0" y="0"/>
                </a:moveTo>
                <a:lnTo>
                  <a:pt x="9407103" y="0"/>
                </a:lnTo>
                <a:lnTo>
                  <a:pt x="9407103" y="7596236"/>
                </a:lnTo>
                <a:lnTo>
                  <a:pt x="0" y="75962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8700" y="735330"/>
            <a:ext cx="8136383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b="1" spc="-120">
                <a:solidFill>
                  <a:srgbClr val="36211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CUPE MEMBERSHIP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160864" y="8862060"/>
            <a:ext cx="2098436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-48">
                <a:solidFill>
                  <a:srgbClr val="36211B"/>
                </a:solidFill>
                <a:latin typeface="Canva Sans"/>
                <a:ea typeface="Canva Sans"/>
                <a:cs typeface="Canva Sans"/>
                <a:sym typeface="Canva Sans"/>
              </a:rPr>
              <a:t>13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558124"/>
            <a:ext cx="7249265" cy="424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200"/>
              </a:lnSpc>
              <a:spcBef>
                <a:spcPct val="0"/>
              </a:spcBef>
              <a:buFont typeface="Arial"/>
              <a:buChar char="•"/>
            </a:pPr>
            <a:r>
              <a:rPr lang="en-US" sz="3000" spc="-60">
                <a:solidFill>
                  <a:srgbClr val="36211B"/>
                </a:solidFill>
                <a:latin typeface="Canva Sans"/>
                <a:ea typeface="Canva Sans"/>
                <a:cs typeface="Canva Sans"/>
                <a:sym typeface="Canva Sans"/>
              </a:rPr>
              <a:t>Fill in your own name, home address, phone number, email address</a:t>
            </a:r>
          </a:p>
          <a:p>
            <a:pPr marL="647700" lvl="1" indent="-323850" algn="l">
              <a:lnSpc>
                <a:spcPts val="4200"/>
              </a:lnSpc>
              <a:spcBef>
                <a:spcPct val="0"/>
              </a:spcBef>
              <a:buFont typeface="Arial"/>
              <a:buChar char="•"/>
            </a:pPr>
            <a:r>
              <a:rPr lang="en-US" sz="3000" spc="-60">
                <a:solidFill>
                  <a:srgbClr val="36211B"/>
                </a:solidFill>
                <a:latin typeface="Canva Sans"/>
                <a:ea typeface="Canva Sans"/>
                <a:cs typeface="Canva Sans"/>
                <a:sym typeface="Canva Sans"/>
              </a:rPr>
              <a:t>Employer name and address will be the same for everyone</a:t>
            </a:r>
          </a:p>
          <a:p>
            <a:pPr marL="647700" lvl="1" indent="-323850" algn="l">
              <a:lnSpc>
                <a:spcPts val="4200"/>
              </a:lnSpc>
              <a:spcBef>
                <a:spcPct val="0"/>
              </a:spcBef>
              <a:buFont typeface="Arial"/>
              <a:buChar char="•"/>
            </a:pPr>
            <a:r>
              <a:rPr lang="en-US" sz="3000" spc="-60">
                <a:solidFill>
                  <a:srgbClr val="36211B"/>
                </a:solidFill>
                <a:latin typeface="Canva Sans"/>
                <a:ea typeface="Canva Sans"/>
                <a:cs typeface="Canva Sans"/>
                <a:sym typeface="Canva Sans"/>
              </a:rPr>
              <a:t>Fill in your classification, department, and telephone number</a:t>
            </a:r>
          </a:p>
          <a:p>
            <a:pPr marL="647700" lvl="1" indent="-323850" algn="l">
              <a:lnSpc>
                <a:spcPts val="4200"/>
              </a:lnSpc>
              <a:spcBef>
                <a:spcPct val="0"/>
              </a:spcBef>
              <a:buFont typeface="Arial"/>
              <a:buChar char="•"/>
            </a:pPr>
            <a:r>
              <a:rPr lang="en-US" sz="3000" spc="-60">
                <a:solidFill>
                  <a:srgbClr val="36211B"/>
                </a:solidFill>
                <a:latin typeface="Canva Sans"/>
                <a:ea typeface="Canva Sans"/>
                <a:cs typeface="Canva Sans"/>
                <a:sym typeface="Canva Sans"/>
              </a:rPr>
              <a:t>Only sign the signature line, I will sign the witness section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576310" y="9079230"/>
            <a:ext cx="5588773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084816" y="1809441"/>
            <a:ext cx="12547592" cy="1320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sz="9999" spc="-399">
                <a:solidFill>
                  <a:srgbClr val="36211B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THANK YOU &amp; Q&amp;A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9910777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31929" b="-11023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4089520" y="4231798"/>
            <a:ext cx="10108961" cy="2559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21"/>
              </a:lnSpc>
              <a:spcBef>
                <a:spcPct val="0"/>
              </a:spcBef>
            </a:pPr>
            <a:r>
              <a:rPr lang="en-US" sz="4943" spc="-98">
                <a:solidFill>
                  <a:srgbClr val="36211B"/>
                </a:solidFill>
                <a:latin typeface="Canva Sans"/>
                <a:ea typeface="Canva Sans"/>
                <a:cs typeface="Canva Sans"/>
                <a:sym typeface="Canva Sans"/>
              </a:rPr>
              <a:t>•Questions? We’re here to help.</a:t>
            </a:r>
          </a:p>
          <a:p>
            <a:pPr algn="ctr">
              <a:lnSpc>
                <a:spcPts val="6921"/>
              </a:lnSpc>
              <a:spcBef>
                <a:spcPct val="0"/>
              </a:spcBef>
            </a:pPr>
            <a:r>
              <a:rPr lang="en-US" sz="4943" spc="-98">
                <a:solidFill>
                  <a:srgbClr val="36211B"/>
                </a:solidFill>
                <a:latin typeface="Canva Sans"/>
                <a:ea typeface="Canva Sans"/>
                <a:cs typeface="Canva Sans"/>
                <a:sym typeface="Canva Sans"/>
              </a:rPr>
              <a:t>•Sign up for updates and resources</a:t>
            </a:r>
          </a:p>
          <a:p>
            <a:pPr algn="ctr">
              <a:lnSpc>
                <a:spcPts val="6921"/>
              </a:lnSpc>
              <a:spcBef>
                <a:spcPct val="0"/>
              </a:spcBef>
            </a:pPr>
            <a:r>
              <a:rPr lang="en-US" sz="4943" spc="-98">
                <a:solidFill>
                  <a:srgbClr val="36211B"/>
                </a:solidFill>
                <a:latin typeface="Canva Sans"/>
                <a:ea typeface="Canva Sans"/>
                <a:cs typeface="Canva Sans"/>
                <a:sym typeface="Canva Sans"/>
              </a:rPr>
              <a:t>•Welcome to CUPE Local 1015!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31929" b="-11023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5160864" y="8862060"/>
            <a:ext cx="2098436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-48">
                <a:solidFill>
                  <a:srgbClr val="36211B"/>
                </a:solidFill>
                <a:latin typeface="Canva Sans"/>
                <a:ea typeface="Canva Sans"/>
                <a:cs typeface="Canva Sans"/>
                <a:sym typeface="Canva Sans"/>
              </a:rPr>
              <a:t>2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48851" y="753261"/>
            <a:ext cx="13064209" cy="1069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b="1" spc="-320">
                <a:solidFill>
                  <a:srgbClr val="36211B"/>
                </a:solidFill>
                <a:latin typeface="IBM Plex Serif Bold"/>
                <a:ea typeface="IBM Plex Serif Bold"/>
                <a:cs typeface="IBM Plex Serif Bold"/>
                <a:sym typeface="IBM Plex Serif Bold"/>
              </a:rPr>
              <a:t>WHAT IS CUPE LOCAL 1015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48851" y="1727987"/>
            <a:ext cx="14726570" cy="7787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i="1" spc="-207">
                <a:solidFill>
                  <a:srgbClr val="36211B"/>
                </a:solidFill>
                <a:latin typeface="IBM Plex Serif Italics"/>
                <a:ea typeface="IBM Plex Serif Italics"/>
                <a:cs typeface="IBM Plex Serif Italics"/>
                <a:sym typeface="IBM Plex Serif Italics"/>
              </a:rPr>
              <a:t>CUPE = Canadian Union of Public Employees</a:t>
            </a:r>
          </a:p>
          <a:p>
            <a:pPr algn="l">
              <a:lnSpc>
                <a:spcPts val="6351"/>
              </a:lnSpc>
            </a:pPr>
            <a:endParaRPr lang="en-US" sz="5199" i="1" spc="-207">
              <a:solidFill>
                <a:srgbClr val="36211B"/>
              </a:solidFill>
              <a:latin typeface="IBM Plex Serif Italics"/>
              <a:ea typeface="IBM Plex Serif Italics"/>
              <a:cs typeface="IBM Plex Serif Italics"/>
              <a:sym typeface="IBM Plex Serif Italics"/>
            </a:endParaRPr>
          </a:p>
          <a:p>
            <a:pPr algn="l">
              <a:lnSpc>
                <a:spcPts val="8129"/>
              </a:lnSpc>
            </a:pPr>
            <a:r>
              <a:rPr lang="en-US" sz="5806" b="1" spc="-232">
                <a:solidFill>
                  <a:srgbClr val="36211B"/>
                </a:solidFill>
                <a:latin typeface="IBM Plex Serif Bold"/>
                <a:ea typeface="IBM Plex Serif Bold"/>
                <a:cs typeface="IBM Plex Serif Bold"/>
                <a:sym typeface="IBM Plex Serif Bold"/>
              </a:rPr>
              <a:t>Mission:</a:t>
            </a:r>
            <a:r>
              <a:rPr lang="en-US" sz="5806" spc="-232">
                <a:solidFill>
                  <a:srgbClr val="36211B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 Protect rights, promote fairness, improve work conditions</a:t>
            </a:r>
          </a:p>
          <a:p>
            <a:pPr algn="l">
              <a:lnSpc>
                <a:spcPts val="6617"/>
              </a:lnSpc>
            </a:pPr>
            <a:endParaRPr lang="en-US" sz="5806" spc="-232">
              <a:solidFill>
                <a:srgbClr val="36211B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  <a:p>
            <a:pPr algn="l">
              <a:lnSpc>
                <a:spcPts val="6351"/>
              </a:lnSpc>
            </a:pPr>
            <a:r>
              <a:rPr lang="en-US" sz="4536" b="1" spc="-181">
                <a:solidFill>
                  <a:srgbClr val="36211B"/>
                </a:solidFill>
                <a:latin typeface="IBM Plex Serif Bold"/>
                <a:ea typeface="IBM Plex Serif Bold"/>
                <a:cs typeface="IBM Plex Serif Bold"/>
                <a:sym typeface="IBM Plex Serif Bold"/>
              </a:rPr>
              <a:t>CUPE 1015 Represents workers:</a:t>
            </a:r>
            <a:r>
              <a:rPr lang="en-US" sz="4536" i="1" spc="-181">
                <a:solidFill>
                  <a:srgbClr val="36211B"/>
                </a:solidFill>
                <a:latin typeface="IBM Plex Serif Italics"/>
                <a:ea typeface="IBM Plex Serif Italics"/>
                <a:cs typeface="IBM Plex Serif Italics"/>
                <a:sym typeface="IBM Plex Serif Italics"/>
              </a:rPr>
              <a:t> </a:t>
            </a:r>
          </a:p>
          <a:p>
            <a:pPr algn="l">
              <a:lnSpc>
                <a:spcPts val="6351"/>
              </a:lnSpc>
            </a:pPr>
            <a:r>
              <a:rPr lang="en-US" sz="4536" i="1" spc="-181">
                <a:solidFill>
                  <a:srgbClr val="36211B"/>
                </a:solidFill>
                <a:latin typeface="IBM Plex Serif Italics"/>
                <a:ea typeface="IBM Plex Serif Italics"/>
                <a:cs typeface="IBM Plex Serif Italics"/>
                <a:sym typeface="IBM Plex Serif Italics"/>
              </a:rPr>
              <a:t>- City of Lloydminster, </a:t>
            </a:r>
          </a:p>
          <a:p>
            <a:pPr algn="l">
              <a:lnSpc>
                <a:spcPts val="6351"/>
              </a:lnSpc>
            </a:pPr>
            <a:r>
              <a:rPr lang="en-US" sz="4536" i="1" spc="-181">
                <a:solidFill>
                  <a:srgbClr val="36211B"/>
                </a:solidFill>
                <a:latin typeface="IBM Plex Serif Italics"/>
                <a:ea typeface="IBM Plex Serif Italics"/>
                <a:cs typeface="IBM Plex Serif Italics"/>
                <a:sym typeface="IBM Plex Serif Italics"/>
              </a:rPr>
              <a:t>- Public Library, </a:t>
            </a:r>
          </a:p>
          <a:p>
            <a:pPr algn="l">
              <a:lnSpc>
                <a:spcPts val="6352"/>
              </a:lnSpc>
            </a:pPr>
            <a:r>
              <a:rPr lang="en-US" sz="4537" i="1" spc="-181">
                <a:solidFill>
                  <a:srgbClr val="36211B"/>
                </a:solidFill>
                <a:latin typeface="IBM Plex Serif Italics"/>
                <a:ea typeface="IBM Plex Serif Italics"/>
                <a:cs typeface="IBM Plex Serif Italics"/>
                <a:sym typeface="IBM Plex Serif Italics"/>
              </a:rPr>
              <a:t>- Pioneer Complex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31929" b="-11023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5160864" y="8862060"/>
            <a:ext cx="2098436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-48">
                <a:solidFill>
                  <a:srgbClr val="36211B"/>
                </a:solidFill>
                <a:latin typeface="Canva Sans"/>
                <a:ea typeface="Canva Sans"/>
                <a:cs typeface="Canva Sans"/>
                <a:sym typeface="Canva Sans"/>
              </a:rPr>
              <a:t>3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157651" y="818347"/>
            <a:ext cx="5972698" cy="930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7000" b="1" spc="-280">
                <a:solidFill>
                  <a:srgbClr val="36211B"/>
                </a:solidFill>
                <a:latin typeface="IBM Plex Serif Bold"/>
                <a:ea typeface="IBM Plex Serif Bold"/>
                <a:cs typeface="IBM Plex Serif Bold"/>
                <a:sym typeface="IBM Plex Serif Bold"/>
              </a:rPr>
              <a:t>WHAT WE DO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421729" y="2292743"/>
            <a:ext cx="11444543" cy="7515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9"/>
              </a:lnSpc>
            </a:pPr>
            <a:r>
              <a:rPr lang="en-US" sz="4006" spc="-160">
                <a:solidFill>
                  <a:srgbClr val="36211B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- Negotiate </a:t>
            </a:r>
            <a:r>
              <a:rPr lang="en-US" sz="4006" b="1" spc="-160">
                <a:solidFill>
                  <a:srgbClr val="36211B"/>
                </a:solidFill>
                <a:latin typeface="IBM Plex Serif Bold"/>
                <a:ea typeface="IBM Plex Serif Bold"/>
                <a:cs typeface="IBM Plex Serif Bold"/>
                <a:sym typeface="IBM Plex Serif Bold"/>
              </a:rPr>
              <a:t>Collective Agreements </a:t>
            </a:r>
            <a:r>
              <a:rPr lang="en-US" sz="4006" spc="-160">
                <a:solidFill>
                  <a:srgbClr val="36211B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that secure your rights and benefits</a:t>
            </a:r>
          </a:p>
          <a:p>
            <a:pPr algn="l">
              <a:lnSpc>
                <a:spcPts val="5609"/>
              </a:lnSpc>
            </a:pPr>
            <a:r>
              <a:rPr lang="en-US" sz="4006" spc="-160">
                <a:solidFill>
                  <a:srgbClr val="36211B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- </a:t>
            </a:r>
            <a:r>
              <a:rPr lang="en-US" sz="4006" b="1" spc="-160">
                <a:solidFill>
                  <a:srgbClr val="36211B"/>
                </a:solidFill>
                <a:latin typeface="IBM Plex Serif Bold"/>
                <a:ea typeface="IBM Plex Serif Bold"/>
                <a:cs typeface="IBM Plex Serif Bold"/>
                <a:sym typeface="IBM Plex Serif Bold"/>
              </a:rPr>
              <a:t>Support</a:t>
            </a:r>
            <a:r>
              <a:rPr lang="en-US" sz="4006" spc="-160">
                <a:solidFill>
                  <a:srgbClr val="36211B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 Members through grievances, workplace issues, and advocacy</a:t>
            </a:r>
          </a:p>
          <a:p>
            <a:pPr algn="l">
              <a:lnSpc>
                <a:spcPts val="5609"/>
              </a:lnSpc>
            </a:pPr>
            <a:r>
              <a:rPr lang="en-US" sz="4006" spc="-160">
                <a:solidFill>
                  <a:srgbClr val="36211B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- </a:t>
            </a:r>
            <a:r>
              <a:rPr lang="en-US" sz="4006" b="1" spc="-160">
                <a:solidFill>
                  <a:srgbClr val="36211B"/>
                </a:solidFill>
                <a:latin typeface="IBM Plex Serif Bold"/>
                <a:ea typeface="IBM Plex Serif Bold"/>
                <a:cs typeface="IBM Plex Serif Bold"/>
                <a:sym typeface="IBM Plex Serif Bold"/>
              </a:rPr>
              <a:t>Promote </a:t>
            </a:r>
            <a:r>
              <a:rPr lang="en-US" sz="4006" spc="-160">
                <a:solidFill>
                  <a:srgbClr val="36211B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Health &amp; Safety and uphold your legal protections at work</a:t>
            </a:r>
          </a:p>
          <a:p>
            <a:pPr algn="l">
              <a:lnSpc>
                <a:spcPts val="5609"/>
              </a:lnSpc>
            </a:pPr>
            <a:r>
              <a:rPr lang="en-US" sz="4006" spc="-160">
                <a:solidFill>
                  <a:srgbClr val="36211B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- Educate and Empower through </a:t>
            </a:r>
            <a:r>
              <a:rPr lang="en-US" sz="4006" b="1" spc="-160">
                <a:solidFill>
                  <a:srgbClr val="36211B"/>
                </a:solidFill>
                <a:latin typeface="IBM Plex Serif Bold"/>
                <a:ea typeface="IBM Plex Serif Bold"/>
                <a:cs typeface="IBM Plex Serif Bold"/>
                <a:sym typeface="IBM Plex Serif Bold"/>
              </a:rPr>
              <a:t>training</a:t>
            </a:r>
            <a:r>
              <a:rPr lang="en-US" sz="4006" spc="-160">
                <a:solidFill>
                  <a:srgbClr val="36211B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 and leadership opportunities</a:t>
            </a:r>
          </a:p>
          <a:p>
            <a:pPr algn="l">
              <a:lnSpc>
                <a:spcPts val="5609"/>
              </a:lnSpc>
            </a:pPr>
            <a:r>
              <a:rPr lang="en-US" sz="4006" spc="-160">
                <a:solidFill>
                  <a:srgbClr val="36211B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- Build </a:t>
            </a:r>
            <a:r>
              <a:rPr lang="en-US" sz="4006" b="1" spc="-160">
                <a:solidFill>
                  <a:srgbClr val="36211B"/>
                </a:solidFill>
                <a:latin typeface="IBM Plex Serif Bold"/>
                <a:ea typeface="IBM Plex Serif Bold"/>
                <a:cs typeface="IBM Plex Serif Bold"/>
                <a:sym typeface="IBM Plex Serif Bold"/>
              </a:rPr>
              <a:t>Solidarity </a:t>
            </a:r>
            <a:r>
              <a:rPr lang="en-US" sz="4006" spc="-160">
                <a:solidFill>
                  <a:srgbClr val="36211B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through campaigns, community engagement, and union events</a:t>
            </a:r>
          </a:p>
          <a:p>
            <a:pPr algn="l">
              <a:lnSpc>
                <a:spcPts val="3832"/>
              </a:lnSpc>
            </a:pPr>
            <a:endParaRPr lang="en-US" sz="4006" spc="-160">
              <a:solidFill>
                <a:srgbClr val="36211B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3396470" y="646169"/>
            <a:ext cx="4336881" cy="1141284"/>
          </a:xfrm>
          <a:custGeom>
            <a:avLst/>
            <a:gdLst/>
            <a:ahLst/>
            <a:cxnLst/>
            <a:rect l="l" t="t" r="r" b="b"/>
            <a:pathLst>
              <a:path w="4336881" h="1141284">
                <a:moveTo>
                  <a:pt x="0" y="0"/>
                </a:moveTo>
                <a:lnTo>
                  <a:pt x="4336881" y="0"/>
                </a:lnTo>
                <a:lnTo>
                  <a:pt x="4336881" y="1141285"/>
                </a:lnTo>
                <a:lnTo>
                  <a:pt x="0" y="11412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371164" y="799034"/>
            <a:ext cx="5500737" cy="835555"/>
          </a:xfrm>
          <a:custGeom>
            <a:avLst/>
            <a:gdLst/>
            <a:ahLst/>
            <a:cxnLst/>
            <a:rect l="l" t="t" r="r" b="b"/>
            <a:pathLst>
              <a:path w="5500737" h="835555">
                <a:moveTo>
                  <a:pt x="0" y="0"/>
                </a:moveTo>
                <a:lnTo>
                  <a:pt x="5500737" y="0"/>
                </a:lnTo>
                <a:lnTo>
                  <a:pt x="5500737" y="835555"/>
                </a:lnTo>
                <a:lnTo>
                  <a:pt x="0" y="8355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576310" y="9079230"/>
            <a:ext cx="5588773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31929" b="-11023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95379" y="494091"/>
            <a:ext cx="17640119" cy="9547714"/>
          </a:xfrm>
          <a:custGeom>
            <a:avLst/>
            <a:gdLst/>
            <a:ahLst/>
            <a:cxnLst/>
            <a:rect l="l" t="t" r="r" b="b"/>
            <a:pathLst>
              <a:path w="17640119" h="9547714">
                <a:moveTo>
                  <a:pt x="0" y="0"/>
                </a:moveTo>
                <a:lnTo>
                  <a:pt x="17640119" y="0"/>
                </a:lnTo>
                <a:lnTo>
                  <a:pt x="17640119" y="9547715"/>
                </a:lnTo>
                <a:lnTo>
                  <a:pt x="0" y="95477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5313264" y="9014460"/>
            <a:ext cx="2098436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-48">
                <a:solidFill>
                  <a:srgbClr val="36211B"/>
                </a:solidFill>
                <a:latin typeface="Canva Sans"/>
                <a:ea typeface="Canva Sans"/>
                <a:cs typeface="Canva Sans"/>
                <a:sym typeface="Canva Sans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31929" b="-11023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931528" y="1685608"/>
            <a:ext cx="8761175" cy="8290262"/>
          </a:xfrm>
          <a:custGeom>
            <a:avLst/>
            <a:gdLst/>
            <a:ahLst/>
            <a:cxnLst/>
            <a:rect l="l" t="t" r="r" b="b"/>
            <a:pathLst>
              <a:path w="8761175" h="8290262">
                <a:moveTo>
                  <a:pt x="0" y="0"/>
                </a:moveTo>
                <a:lnTo>
                  <a:pt x="8761175" y="0"/>
                </a:lnTo>
                <a:lnTo>
                  <a:pt x="8761175" y="8290261"/>
                </a:lnTo>
                <a:lnTo>
                  <a:pt x="0" y="8290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839018" y="419417"/>
            <a:ext cx="16609965" cy="1094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 b="1" spc="-255">
                <a:solidFill>
                  <a:srgbClr val="36211B"/>
                </a:solidFill>
                <a:latin typeface="IBM Plex Serif Bold"/>
                <a:ea typeface="IBM Plex Serif Bold"/>
                <a:cs typeface="IBM Plex Serif Bold"/>
                <a:sym typeface="IBM Plex Serif Bold"/>
              </a:rPr>
              <a:t>Canada’s Labour Movement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160864" y="8862060"/>
            <a:ext cx="2098436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-48">
                <a:solidFill>
                  <a:srgbClr val="36211B"/>
                </a:solidFill>
                <a:latin typeface="Canva Sans"/>
                <a:ea typeface="Canva Sans"/>
                <a:cs typeface="Canva Sans"/>
                <a:sym typeface="Canva Sans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71638" y="621810"/>
            <a:ext cx="5760385" cy="7258766"/>
          </a:xfrm>
          <a:custGeom>
            <a:avLst/>
            <a:gdLst/>
            <a:ahLst/>
            <a:cxnLst/>
            <a:rect l="l" t="t" r="r" b="b"/>
            <a:pathLst>
              <a:path w="5760385" h="7258766">
                <a:moveTo>
                  <a:pt x="0" y="0"/>
                </a:moveTo>
                <a:lnTo>
                  <a:pt x="5760384" y="0"/>
                </a:lnTo>
                <a:lnTo>
                  <a:pt x="5760384" y="7258766"/>
                </a:lnTo>
                <a:lnTo>
                  <a:pt x="0" y="72587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555" b="-955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531929" b="-11023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1171638" y="8209479"/>
            <a:ext cx="4937589" cy="1523801"/>
          </a:xfrm>
          <a:custGeom>
            <a:avLst/>
            <a:gdLst/>
            <a:ahLst/>
            <a:cxnLst/>
            <a:rect l="l" t="t" r="r" b="b"/>
            <a:pathLst>
              <a:path w="4937589" h="1523801">
                <a:moveTo>
                  <a:pt x="0" y="0"/>
                </a:moveTo>
                <a:lnTo>
                  <a:pt x="4937588" y="0"/>
                </a:lnTo>
                <a:lnTo>
                  <a:pt x="4937588" y="1523801"/>
                </a:lnTo>
                <a:lnTo>
                  <a:pt x="0" y="15238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8700" y="624914"/>
            <a:ext cx="9299580" cy="1094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1" i="1" spc="-255">
                <a:solidFill>
                  <a:srgbClr val="36211B"/>
                </a:solidFill>
                <a:latin typeface="IBM Plex Serif Bold Italics"/>
                <a:ea typeface="IBM Plex Serif Bold Italics"/>
                <a:cs typeface="IBM Plex Serif Bold Italics"/>
                <a:sym typeface="IBM Plex Serif Bold Italics"/>
              </a:rPr>
              <a:t>Positions of the CUPE 1015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686161" y="9337040"/>
            <a:ext cx="2098436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-48">
                <a:solidFill>
                  <a:srgbClr val="36211B"/>
                </a:solidFill>
                <a:latin typeface="Canva Sans"/>
                <a:ea typeface="Canva Sans"/>
                <a:cs typeface="Canva Sans"/>
                <a:sym typeface="Canva Sans"/>
              </a:rPr>
              <a:t>6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005404"/>
            <a:ext cx="9988857" cy="6489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15"/>
              </a:lnSpc>
              <a:spcBef>
                <a:spcPct val="0"/>
              </a:spcBef>
            </a:pPr>
            <a:r>
              <a:rPr lang="en-US" sz="4082" u="none" strike="noStrike" spc="-163">
                <a:solidFill>
                  <a:srgbClr val="36211B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- President, </a:t>
            </a:r>
          </a:p>
          <a:p>
            <a:pPr marL="0" lvl="0" indent="0" algn="l">
              <a:lnSpc>
                <a:spcPts val="5715"/>
              </a:lnSpc>
              <a:spcBef>
                <a:spcPct val="0"/>
              </a:spcBef>
            </a:pPr>
            <a:r>
              <a:rPr lang="en-US" sz="4082" u="none" strike="noStrike" spc="-163">
                <a:solidFill>
                  <a:srgbClr val="36211B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- Vice-Presidents: Civic, Public Library, Pioneer Complex </a:t>
            </a:r>
          </a:p>
          <a:p>
            <a:pPr marL="0" lvl="0" indent="0" algn="l">
              <a:lnSpc>
                <a:spcPts val="5715"/>
              </a:lnSpc>
              <a:spcBef>
                <a:spcPct val="0"/>
              </a:spcBef>
            </a:pPr>
            <a:r>
              <a:rPr lang="en-US" sz="4082" u="none" strike="noStrike" spc="-163">
                <a:solidFill>
                  <a:srgbClr val="36211B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- Secretary-Treasurer </a:t>
            </a:r>
          </a:p>
          <a:p>
            <a:pPr marL="0" lvl="0" indent="0" algn="l">
              <a:lnSpc>
                <a:spcPts val="5715"/>
              </a:lnSpc>
              <a:spcBef>
                <a:spcPct val="0"/>
              </a:spcBef>
            </a:pPr>
            <a:r>
              <a:rPr lang="en-US" sz="4082" u="none" strike="noStrike" spc="-163">
                <a:solidFill>
                  <a:srgbClr val="36211B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- Recording Secretary </a:t>
            </a:r>
          </a:p>
          <a:p>
            <a:pPr algn="l">
              <a:lnSpc>
                <a:spcPts val="5715"/>
              </a:lnSpc>
              <a:spcBef>
                <a:spcPct val="0"/>
              </a:spcBef>
            </a:pPr>
            <a:r>
              <a:rPr lang="en-US" sz="4082" u="none" strike="noStrike" spc="-163">
                <a:solidFill>
                  <a:srgbClr val="36211B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- Trustees</a:t>
            </a:r>
          </a:p>
          <a:p>
            <a:pPr marL="0" lvl="0" indent="0" algn="l">
              <a:lnSpc>
                <a:spcPts val="5715"/>
              </a:lnSpc>
              <a:spcBef>
                <a:spcPct val="0"/>
              </a:spcBef>
            </a:pPr>
            <a:r>
              <a:rPr lang="en-US" sz="4082" u="none" strike="noStrike" spc="-163">
                <a:solidFill>
                  <a:srgbClr val="36211B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- Stewards </a:t>
            </a:r>
          </a:p>
          <a:p>
            <a:pPr marL="0" lvl="0" indent="0" algn="l">
              <a:lnSpc>
                <a:spcPts val="5715"/>
              </a:lnSpc>
              <a:spcBef>
                <a:spcPct val="0"/>
              </a:spcBef>
            </a:pPr>
            <a:r>
              <a:rPr lang="en-US" sz="4082" u="none" strike="noStrike" spc="-163">
                <a:solidFill>
                  <a:srgbClr val="36211B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- Committees (Social Events, Bargaining, Bylaw, etc.)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-324140" y="8555990"/>
            <a:ext cx="11341697" cy="2119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spc="-60" dirty="0">
                <a:solidFill>
                  <a:srgbClr val="36211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Names and Contacts can be found:</a:t>
            </a:r>
          </a:p>
          <a:p>
            <a:pPr marL="514350" indent="-514350" algn="ctr">
              <a:lnSpc>
                <a:spcPts val="4200"/>
              </a:lnSpc>
              <a:spcBef>
                <a:spcPct val="0"/>
              </a:spcBef>
              <a:buAutoNum type="arabicPeriod"/>
            </a:pPr>
            <a:r>
              <a:rPr lang="en-US" sz="3000" b="1" spc="-60" dirty="0">
                <a:solidFill>
                  <a:srgbClr val="36211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CUPE 1015 </a:t>
            </a:r>
            <a:r>
              <a:rPr lang="en-US" sz="3000" b="1" spc="-60" dirty="0">
                <a:solidFill>
                  <a:srgbClr val="36211B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5"/>
              </a:rPr>
              <a:t>https://1015.cupe.ca/</a:t>
            </a:r>
            <a:endParaRPr lang="en-US" sz="3000" b="1" spc="-60" dirty="0">
              <a:solidFill>
                <a:srgbClr val="36211B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spc="-60" dirty="0">
                <a:solidFill>
                  <a:srgbClr val="36211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2. OneCity Connect: </a:t>
            </a:r>
            <a:r>
              <a:rPr lang="en-US" sz="3000" b="1" u="sng" spc="-60" dirty="0">
                <a:solidFill>
                  <a:srgbClr val="36211B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6" tooltip="https://www.onecityconnect.ca/en/my-employment/cupe-1015.aspx"/>
              </a:rPr>
              <a:t>My Employment/Cupe1015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endParaRPr lang="en-US" sz="3000" b="1" u="sng" spc="-60" dirty="0">
              <a:solidFill>
                <a:srgbClr val="36211B"/>
              </a:solidFill>
              <a:latin typeface="Canva Sans Bold"/>
              <a:ea typeface="Canva Sans Bold"/>
              <a:cs typeface="Canva Sans Bold"/>
              <a:sym typeface="Canva Sans Bold"/>
              <a:hlinkClick r:id="rId6" tooltip="https://www.onecityconnect.ca/en/my-employment/cupe-1015.aspx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31929" b="-11023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5160864" y="8862060"/>
            <a:ext cx="2098436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-48">
                <a:solidFill>
                  <a:srgbClr val="36211B"/>
                </a:solidFill>
                <a:latin typeface="Canva Sans"/>
                <a:ea typeface="Canva Sans"/>
                <a:cs typeface="Canva Sans"/>
                <a:sym typeface="Canva Sans"/>
              </a:rPr>
              <a:t>7</a:t>
            </a:r>
          </a:p>
        </p:txBody>
      </p:sp>
      <p:sp>
        <p:nvSpPr>
          <p:cNvPr id="4" name="Freeform 4"/>
          <p:cNvSpPr/>
          <p:nvPr/>
        </p:nvSpPr>
        <p:spPr>
          <a:xfrm>
            <a:off x="9514586" y="2682598"/>
            <a:ext cx="8471410" cy="4616404"/>
          </a:xfrm>
          <a:custGeom>
            <a:avLst/>
            <a:gdLst/>
            <a:ahLst/>
            <a:cxnLst/>
            <a:rect l="l" t="t" r="r" b="b"/>
            <a:pathLst>
              <a:path w="8471410" h="4616404">
                <a:moveTo>
                  <a:pt x="0" y="0"/>
                </a:moveTo>
                <a:lnTo>
                  <a:pt x="8471410" y="0"/>
                </a:lnTo>
                <a:lnTo>
                  <a:pt x="8471410" y="4616404"/>
                </a:lnTo>
                <a:lnTo>
                  <a:pt x="0" y="46164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130" b="-1113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>
            <a:off x="3576310" y="9079230"/>
            <a:ext cx="5588773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896028" y="2370789"/>
            <a:ext cx="8618558" cy="5583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2"/>
              </a:lnSpc>
            </a:pPr>
            <a:r>
              <a:rPr lang="en-US" sz="4522" spc="-180">
                <a:solidFill>
                  <a:srgbClr val="36211B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•Joint meetings to resolve workplace issues</a:t>
            </a:r>
          </a:p>
          <a:p>
            <a:pPr algn="l">
              <a:lnSpc>
                <a:spcPts val="6332"/>
              </a:lnSpc>
            </a:pPr>
            <a:r>
              <a:rPr lang="en-US" sz="4522" spc="-180">
                <a:solidFill>
                  <a:srgbClr val="36211B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•Union brings your concerns to the table</a:t>
            </a:r>
          </a:p>
          <a:p>
            <a:pPr algn="l">
              <a:lnSpc>
                <a:spcPts val="6332"/>
              </a:lnSpc>
            </a:pPr>
            <a:r>
              <a:rPr lang="en-US" sz="4522" spc="-180">
                <a:solidFill>
                  <a:srgbClr val="36211B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•Help shape discussion with your feedback</a:t>
            </a:r>
          </a:p>
          <a:p>
            <a:pPr algn="l">
              <a:lnSpc>
                <a:spcPts val="6332"/>
              </a:lnSpc>
            </a:pPr>
            <a:endParaRPr lang="en-US" sz="4522" spc="-180">
              <a:solidFill>
                <a:srgbClr val="36211B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62364" y="618642"/>
            <a:ext cx="16363272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b="1" spc="-120">
                <a:solidFill>
                  <a:srgbClr val="36211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Labour-Management Relations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434286" y="0"/>
            <a:ext cx="6853714" cy="10287000"/>
          </a:xfrm>
          <a:custGeom>
            <a:avLst/>
            <a:gdLst/>
            <a:ahLst/>
            <a:cxnLst/>
            <a:rect l="l" t="t" r="r" b="b"/>
            <a:pathLst>
              <a:path w="6853714" h="10287000">
                <a:moveTo>
                  <a:pt x="0" y="0"/>
                </a:moveTo>
                <a:lnTo>
                  <a:pt x="6853714" y="0"/>
                </a:lnTo>
                <a:lnTo>
                  <a:pt x="685371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" r="-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531929" b="-11023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7437635" y="1135048"/>
            <a:ext cx="3034286" cy="3034286"/>
          </a:xfrm>
          <a:custGeom>
            <a:avLst/>
            <a:gdLst/>
            <a:ahLst/>
            <a:cxnLst/>
            <a:rect l="l" t="t" r="r" b="b"/>
            <a:pathLst>
              <a:path w="3034286" h="3034286">
                <a:moveTo>
                  <a:pt x="0" y="0"/>
                </a:moveTo>
                <a:lnTo>
                  <a:pt x="3034287" y="0"/>
                </a:lnTo>
                <a:lnTo>
                  <a:pt x="3034287" y="3034286"/>
                </a:lnTo>
                <a:lnTo>
                  <a:pt x="0" y="30342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7081182" y="8862060"/>
            <a:ext cx="178118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-48">
                <a:solidFill>
                  <a:srgbClr val="E8E6E3"/>
                </a:solidFill>
                <a:latin typeface="Canva Sans"/>
                <a:ea typeface="Canva Sans"/>
                <a:cs typeface="Canva Sans"/>
                <a:sym typeface="Canva Sans"/>
              </a:rPr>
              <a:t>8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9603" y="1278331"/>
            <a:ext cx="6600299" cy="2537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spc="-144">
                <a:solidFill>
                  <a:srgbClr val="36211B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•A legally binding contract between union and employer</a:t>
            </a:r>
          </a:p>
          <a:p>
            <a:pPr algn="l">
              <a:lnSpc>
                <a:spcPts val="5040"/>
              </a:lnSpc>
            </a:pPr>
            <a:r>
              <a:rPr lang="en-US" sz="3600" spc="-144">
                <a:solidFill>
                  <a:srgbClr val="36211B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•Includes: wages, benefits, hours of work, overtime, leave, etc.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80973"/>
            <a:ext cx="6644885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b="1" spc="-200">
                <a:solidFill>
                  <a:srgbClr val="36211B"/>
                </a:solidFill>
                <a:latin typeface="IBM Plex Serif Bold"/>
                <a:ea typeface="IBM Plex Serif Bold"/>
                <a:cs typeface="IBM Plex Serif Bold"/>
                <a:sym typeface="IBM Plex Serif Bold"/>
              </a:rPr>
              <a:t>Collective Agreement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4004983"/>
            <a:ext cx="6644885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b="1" spc="-200">
                <a:solidFill>
                  <a:srgbClr val="36211B"/>
                </a:solidFill>
                <a:latin typeface="IBM Plex Serif Bold"/>
                <a:ea typeface="IBM Plex Serif Bold"/>
                <a:cs typeface="IBM Plex Serif Bold"/>
                <a:sym typeface="IBM Plex Serif Bold"/>
              </a:rPr>
              <a:t>Union Dues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79603" y="5076825"/>
            <a:ext cx="8127014" cy="2382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43"/>
              </a:lnSpc>
            </a:pPr>
            <a:r>
              <a:rPr lang="en-US" sz="3387" spc="-135">
                <a:solidFill>
                  <a:srgbClr val="36211B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•1.5% of your wages</a:t>
            </a:r>
          </a:p>
          <a:p>
            <a:pPr algn="l">
              <a:lnSpc>
                <a:spcPts val="4743"/>
              </a:lnSpc>
            </a:pPr>
            <a:r>
              <a:rPr lang="en-US" sz="3387" spc="-135">
                <a:solidFill>
                  <a:srgbClr val="36211B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•Used for legal support, education, admin, strike fund</a:t>
            </a:r>
          </a:p>
          <a:p>
            <a:pPr algn="l">
              <a:lnSpc>
                <a:spcPts val="4743"/>
              </a:lnSpc>
            </a:pPr>
            <a:r>
              <a:rPr lang="en-US" sz="3387" spc="-135">
                <a:solidFill>
                  <a:srgbClr val="36211B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•Support solidarity actions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06825" y="7728585"/>
            <a:ext cx="6644885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b="1" spc="-200">
                <a:solidFill>
                  <a:srgbClr val="36211B"/>
                </a:solidFill>
                <a:latin typeface="IBM Plex Serif Bold"/>
                <a:ea typeface="IBM Plex Serif Bold"/>
                <a:cs typeface="IBM Plex Serif Bold"/>
                <a:sym typeface="IBM Plex Serif Bold"/>
              </a:rPr>
              <a:t>Training &amp; Support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79767" y="8792210"/>
            <a:ext cx="10092154" cy="126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spc="-144">
                <a:solidFill>
                  <a:srgbClr val="36211B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•</a:t>
            </a:r>
            <a:r>
              <a:rPr lang="en-US" sz="3600" b="1" spc="-144">
                <a:solidFill>
                  <a:srgbClr val="36211B"/>
                </a:solidFill>
                <a:latin typeface="IBM Plex Serif Bold"/>
                <a:ea typeface="IBM Plex Serif Bold"/>
                <a:cs typeface="IBM Plex Serif Bold"/>
                <a:sym typeface="IBM Plex Serif Bold"/>
              </a:rPr>
              <a:t>CUPE workshops</a:t>
            </a:r>
            <a:r>
              <a:rPr lang="en-US" sz="3600" spc="-144">
                <a:solidFill>
                  <a:srgbClr val="36211B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 on safety, equity, mental health</a:t>
            </a:r>
          </a:p>
          <a:p>
            <a:pPr algn="l">
              <a:lnSpc>
                <a:spcPts val="5040"/>
              </a:lnSpc>
            </a:pPr>
            <a:r>
              <a:rPr lang="en-US" sz="3600" spc="-144">
                <a:solidFill>
                  <a:srgbClr val="36211B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•Resources: </a:t>
            </a:r>
            <a:r>
              <a:rPr lang="en-US" sz="3600" b="1" spc="-144">
                <a:solidFill>
                  <a:srgbClr val="36211B"/>
                </a:solidFill>
                <a:latin typeface="IBM Plex Serif Bold"/>
                <a:ea typeface="IBM Plex Serif Bold"/>
                <a:cs typeface="IBM Plex Serif Bold"/>
                <a:sym typeface="IBM Plex Serif Bold"/>
              </a:rPr>
              <a:t>CUPE.ca</a:t>
            </a:r>
            <a:r>
              <a:rPr lang="en-US" sz="3600" spc="-144">
                <a:solidFill>
                  <a:srgbClr val="36211B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, </a:t>
            </a:r>
            <a:r>
              <a:rPr lang="en-US" sz="3600" b="1" spc="-144">
                <a:solidFill>
                  <a:srgbClr val="36211B"/>
                </a:solidFill>
                <a:latin typeface="IBM Plex Serif Bold"/>
                <a:ea typeface="IBM Plex Serif Bold"/>
                <a:cs typeface="IBM Plex Serif Bold"/>
                <a:sym typeface="IBM Plex Serif Bold"/>
              </a:rPr>
              <a:t>alberta.cupe.ca</a:t>
            </a:r>
            <a:r>
              <a:rPr lang="en-US" sz="3600" spc="-144">
                <a:solidFill>
                  <a:srgbClr val="36211B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31929" b="-11023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44164" y="2269616"/>
            <a:ext cx="7401432" cy="4660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spc="-79">
                <a:solidFill>
                  <a:srgbClr val="36211B"/>
                </a:solidFill>
                <a:latin typeface="Canva Sans"/>
                <a:ea typeface="Canva Sans"/>
                <a:cs typeface="Canva Sans"/>
                <a:sym typeface="Canva Sans"/>
              </a:rPr>
              <a:t>•Representation, grievance filing, safe workplace</a:t>
            </a:r>
          </a:p>
          <a:p>
            <a:pPr algn="l">
              <a:lnSpc>
                <a:spcPts val="5599"/>
              </a:lnSpc>
            </a:pPr>
            <a:r>
              <a:rPr lang="en-US" sz="3999" spc="-79">
                <a:solidFill>
                  <a:srgbClr val="36211B"/>
                </a:solidFill>
                <a:latin typeface="Canva Sans"/>
                <a:ea typeface="Canva Sans"/>
                <a:cs typeface="Canva Sans"/>
                <a:sym typeface="Canva Sans"/>
              </a:rPr>
              <a:t>•Attend union meetings, participate in decisions</a:t>
            </a:r>
          </a:p>
          <a:p>
            <a:pPr algn="l">
              <a:lnSpc>
                <a:spcPts val="5599"/>
              </a:lnSpc>
            </a:pPr>
            <a:r>
              <a:rPr lang="en-US" sz="3999" spc="-79">
                <a:solidFill>
                  <a:srgbClr val="36211B"/>
                </a:solidFill>
                <a:latin typeface="Canva Sans"/>
                <a:ea typeface="Canva Sans"/>
                <a:cs typeface="Canva Sans"/>
                <a:sym typeface="Canva Sans"/>
              </a:rPr>
              <a:t>•Protection from discrimination and harassment</a:t>
            </a:r>
          </a:p>
          <a:p>
            <a:pPr algn="l">
              <a:lnSpc>
                <a:spcPts val="3494"/>
              </a:lnSpc>
            </a:pPr>
            <a:endParaRPr lang="en-US" sz="3999" spc="-79">
              <a:solidFill>
                <a:srgbClr val="36211B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160864" y="8862060"/>
            <a:ext cx="2098436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-48">
                <a:solidFill>
                  <a:srgbClr val="36211B"/>
                </a:solidFill>
                <a:latin typeface="Canva Sans"/>
                <a:ea typeface="Canva Sans"/>
                <a:cs typeface="Canva Sans"/>
                <a:sym typeface="Canva Sans"/>
              </a:rPr>
              <a:t>9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9170" y="609600"/>
            <a:ext cx="7116897" cy="156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1" spc="-179">
                <a:solidFill>
                  <a:srgbClr val="36211B"/>
                </a:solidFill>
                <a:latin typeface="IBM Plex Serif Bold"/>
                <a:ea typeface="IBM Plex Serif Bold"/>
                <a:cs typeface="IBM Plex Serif Bold"/>
                <a:sym typeface="IBM Plex Serif Bold"/>
              </a:rPr>
              <a:t>Your Rights as a Union Member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142403" y="2318385"/>
            <a:ext cx="7576532" cy="420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spc="-79">
                <a:solidFill>
                  <a:srgbClr val="36211B"/>
                </a:solidFill>
                <a:latin typeface="Canva Sans"/>
                <a:ea typeface="Canva Sans"/>
                <a:cs typeface="Canva Sans"/>
                <a:sym typeface="Canva Sans"/>
              </a:rPr>
              <a:t>•Follow workplace rules and procedures</a:t>
            </a:r>
          </a:p>
          <a:p>
            <a:pPr algn="l">
              <a:lnSpc>
                <a:spcPts val="5599"/>
              </a:lnSpc>
            </a:pPr>
            <a:r>
              <a:rPr lang="en-US" sz="3999" spc="-79">
                <a:solidFill>
                  <a:srgbClr val="36211B"/>
                </a:solidFill>
                <a:latin typeface="Canva Sans"/>
                <a:ea typeface="Canva Sans"/>
                <a:cs typeface="Canva Sans"/>
                <a:sym typeface="Canva Sans"/>
              </a:rPr>
              <a:t>•Pay union dues</a:t>
            </a:r>
          </a:p>
          <a:p>
            <a:pPr algn="l">
              <a:lnSpc>
                <a:spcPts val="5599"/>
              </a:lnSpc>
            </a:pPr>
            <a:r>
              <a:rPr lang="en-US" sz="3999" spc="-79">
                <a:solidFill>
                  <a:srgbClr val="36211B"/>
                </a:solidFill>
                <a:latin typeface="Canva Sans"/>
                <a:ea typeface="Canva Sans"/>
                <a:cs typeface="Canva Sans"/>
                <a:sym typeface="Canva Sans"/>
              </a:rPr>
              <a:t>•Stay informed and participate</a:t>
            </a:r>
          </a:p>
          <a:p>
            <a:pPr algn="l">
              <a:lnSpc>
                <a:spcPts val="5599"/>
              </a:lnSpc>
            </a:pPr>
            <a:r>
              <a:rPr lang="en-US" sz="3999" spc="-79">
                <a:solidFill>
                  <a:srgbClr val="36211B"/>
                </a:solidFill>
                <a:latin typeface="Canva Sans"/>
                <a:ea typeface="Canva Sans"/>
                <a:cs typeface="Canva Sans"/>
                <a:sym typeface="Canva Sans"/>
              </a:rPr>
              <a:t>•Respect confidentiality and solidarity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142403" y="609600"/>
            <a:ext cx="7116897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1" spc="-179">
                <a:solidFill>
                  <a:srgbClr val="36211B"/>
                </a:solidFill>
                <a:latin typeface="IBM Plex Serif Bold"/>
                <a:ea typeface="IBM Plex Serif Bold"/>
                <a:cs typeface="IBM Plex Serif Bold"/>
                <a:sym typeface="IBM Plex Serif Bold"/>
              </a:rPr>
              <a:t>Your Responsibilities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49990" y="6854367"/>
            <a:ext cx="3588020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1" spc="-179">
                <a:solidFill>
                  <a:srgbClr val="36211B"/>
                </a:solidFill>
                <a:latin typeface="IBM Plex Serif Bold"/>
                <a:ea typeface="IBM Plex Serif Bold"/>
                <a:cs typeface="IBM Plex Serif Bold"/>
                <a:sym typeface="IBM Plex Serif Bold"/>
              </a:rPr>
              <a:t>Get Involved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748202" y="7588859"/>
            <a:ext cx="8791596" cy="2546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spc="-79">
                <a:solidFill>
                  <a:srgbClr val="36211B"/>
                </a:solidFill>
                <a:latin typeface="Canva Sans"/>
                <a:ea typeface="Canva Sans"/>
                <a:cs typeface="Canva Sans"/>
                <a:sym typeface="Canva Sans"/>
              </a:rPr>
              <a:t>•Attend general meetings</a:t>
            </a:r>
          </a:p>
          <a:p>
            <a:pPr algn="l">
              <a:lnSpc>
                <a:spcPts val="5599"/>
              </a:lnSpc>
            </a:pPr>
            <a:r>
              <a:rPr lang="en-US" sz="3999" spc="-79">
                <a:solidFill>
                  <a:srgbClr val="36211B"/>
                </a:solidFill>
                <a:latin typeface="Canva Sans"/>
                <a:ea typeface="Canva Sans"/>
                <a:cs typeface="Canva Sans"/>
                <a:sym typeface="Canva Sans"/>
              </a:rPr>
              <a:t>•Run for positions or join committees</a:t>
            </a:r>
          </a:p>
          <a:p>
            <a:pPr algn="l">
              <a:lnSpc>
                <a:spcPts val="5599"/>
              </a:lnSpc>
            </a:pPr>
            <a:r>
              <a:rPr lang="en-US" sz="3999" spc="-79">
                <a:solidFill>
                  <a:srgbClr val="36211B"/>
                </a:solidFill>
                <a:latin typeface="Canva Sans"/>
                <a:ea typeface="Canva Sans"/>
                <a:cs typeface="Canva Sans"/>
                <a:sym typeface="Canva Sans"/>
              </a:rPr>
              <a:t>•Volunteer at events</a:t>
            </a:r>
          </a:p>
          <a:p>
            <a:pPr algn="l">
              <a:lnSpc>
                <a:spcPts val="3494"/>
              </a:lnSpc>
            </a:pPr>
            <a:endParaRPr lang="en-US" sz="3999" spc="-79">
              <a:solidFill>
                <a:srgbClr val="36211B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2586</TotalTime>
  <Words>616</Words>
  <Application>Microsoft Office PowerPoint</Application>
  <PresentationFormat>Custom</PresentationFormat>
  <Paragraphs>105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Canva Sans</vt:lpstr>
      <vt:lpstr>Calibri</vt:lpstr>
      <vt:lpstr>IBM Plex Serif</vt:lpstr>
      <vt:lpstr>Arial</vt:lpstr>
      <vt:lpstr>IBM Plex Serif Bold Italics</vt:lpstr>
      <vt:lpstr>Canva Sans Bold</vt:lpstr>
      <vt:lpstr>IBM Plex Serif Italics</vt:lpstr>
      <vt:lpstr>IBM Plex Serif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CUPE 1015 July 25, 2025</dc:title>
  <dc:creator>Iryna Ioganson</dc:creator>
  <cp:lastModifiedBy>Iryna Ioganson</cp:lastModifiedBy>
  <cp:revision>2</cp:revision>
  <dcterms:created xsi:type="dcterms:W3CDTF">2006-08-16T00:00:00Z</dcterms:created>
  <dcterms:modified xsi:type="dcterms:W3CDTF">2025-08-20T16:35:02Z</dcterms:modified>
  <dc:identifier>DAGtbXBF7fE</dc:identifier>
</cp:coreProperties>
</file>